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embeddedFontLst>
    <p:embeddedFont>
      <p:font typeface="Open Sans SemiBold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Open Sans Medium"/>
      <p:regular r:id="rId33"/>
      <p:bold r:id="rId34"/>
      <p:italic r:id="rId35"/>
      <p:boldItalic r:id="rId36"/>
    </p:embeddedFont>
    <p:embeddedFont>
      <p:font typeface="Nanum Gothic"/>
      <p:regular r:id="rId37"/>
      <p:bold r:id="rId38"/>
    </p:embeddedFont>
    <p:embeddedFont>
      <p:font typeface="Josefin Sans Thin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7" roundtripDataSignature="AMtx7mgMyl0GrbCJMeV3GXNQnIxfZD3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37ABF7-43B5-49B1-A655-64CD6CE6F87E}">
  <a:tblStyle styleId="{4837ABF7-43B5-49B1-A655-64CD6CE6F87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Thin-bold.fntdata"/><Relationship Id="rId20" Type="http://schemas.openxmlformats.org/officeDocument/2006/relationships/slide" Target="slides/slide14.xml"/><Relationship Id="rId42" Type="http://schemas.openxmlformats.org/officeDocument/2006/relationships/font" Target="fonts/JosefinSansThin-boldItalic.fntdata"/><Relationship Id="rId41" Type="http://schemas.openxmlformats.org/officeDocument/2006/relationships/font" Target="fonts/JosefinSansThin-italic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47" Type="http://customschemas.google.com/relationships/presentationmetadata" Target="meta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OpenSa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Medium-italic.fntdata"/><Relationship Id="rId12" Type="http://schemas.openxmlformats.org/officeDocument/2006/relationships/slide" Target="slides/slide6.xml"/><Relationship Id="rId34" Type="http://schemas.openxmlformats.org/officeDocument/2006/relationships/font" Target="fonts/OpenSansMedium-bold.fntdata"/><Relationship Id="rId15" Type="http://schemas.openxmlformats.org/officeDocument/2006/relationships/slide" Target="slides/slide9.xml"/><Relationship Id="rId37" Type="http://schemas.openxmlformats.org/officeDocument/2006/relationships/font" Target="fonts/NanumGothic-regular.fntdata"/><Relationship Id="rId14" Type="http://schemas.openxmlformats.org/officeDocument/2006/relationships/slide" Target="slides/slide8.xml"/><Relationship Id="rId36" Type="http://schemas.openxmlformats.org/officeDocument/2006/relationships/font" Target="fonts/OpenSans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JosefinSansThin-regular.fntdata"/><Relationship Id="rId16" Type="http://schemas.openxmlformats.org/officeDocument/2006/relationships/slide" Target="slides/slide10.xml"/><Relationship Id="rId38" Type="http://schemas.openxmlformats.org/officeDocument/2006/relationships/font" Target="fonts/NanumGothic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06b0660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2d06b06605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c3254402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cc3254402b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c3254402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2cc3254402b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c3254402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2cc3254402b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c3254402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2cc3254402b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c3254402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2cc3254402b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c3254402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2cc3254402b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c325440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2cc3254402b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c325440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2cc325440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c325440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cc3254402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c325440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cc3254402b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c3254402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cc3254402b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c325440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cc3254402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5.png"/><Relationship Id="rId7" Type="http://schemas.openxmlformats.org/officeDocument/2006/relationships/image" Target="../media/image2.png"/><Relationship Id="rId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1" Type="http://schemas.openxmlformats.org/officeDocument/2006/relationships/image" Target="../media/image38.png"/><Relationship Id="rId10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5.png"/><Relationship Id="rId7" Type="http://schemas.openxmlformats.org/officeDocument/2006/relationships/image" Target="../media/image2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0" Type="http://schemas.openxmlformats.org/officeDocument/2006/relationships/image" Target="../media/image24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35.png"/><Relationship Id="rId10" Type="http://schemas.openxmlformats.org/officeDocument/2006/relationships/image" Target="../media/image25.png"/><Relationship Id="rId12" Type="http://schemas.openxmlformats.org/officeDocument/2006/relationships/hyperlink" Target="http://drive.google.com/file/d/1RUg5osjra51E6xV2DEJ-ParyZ4jfFNWv/view" TargetMode="External"/><Relationship Id="rId9" Type="http://schemas.openxmlformats.org/officeDocument/2006/relationships/hyperlink" Target="http://drive.google.com/file/d/1ME3qXFhVdOqpLLlPR2pQ1djofB2n1btR/view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0" Type="http://schemas.openxmlformats.org/officeDocument/2006/relationships/image" Target="../media/image29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3698373" y="-3444233"/>
            <a:ext cx="3917842" cy="14824279"/>
            <a:chOff x="0" y="0"/>
            <a:chExt cx="5223789" cy="19765705"/>
          </a:xfrm>
        </p:grpSpPr>
        <p:sp>
          <p:nvSpPr>
            <p:cNvPr id="85" name="Google Shape;85;p1"/>
            <p:cNvSpPr/>
            <p:nvPr/>
          </p:nvSpPr>
          <p:spPr>
            <a:xfrm rot="5400000">
              <a:off x="0" y="727095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 rot="5400000">
              <a:off x="0" y="3635479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 rot="5400000">
              <a:off x="0" y="0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"/>
            <p:cNvSpPr/>
            <p:nvPr/>
          </p:nvSpPr>
          <p:spPr>
            <a:xfrm rot="5400000">
              <a:off x="0" y="14541916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 rot="5400000">
              <a:off x="0" y="1090643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0" name="Google Shape;90;p1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7" l="0" r="0" t="-728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561349" y="3247361"/>
            <a:ext cx="14662812" cy="3809904"/>
            <a:chOff x="0" y="-9525"/>
            <a:chExt cx="19550416" cy="5079872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147316" y="-9525"/>
              <a:ext cx="1317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[실증적 SW 개발 프로젝트]</a:t>
              </a:r>
              <a:endPara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0" y="849047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0" l="0" r="0" t="-16641"/>
              </a:stretch>
            </a:blipFill>
            <a:ln>
              <a:noFill/>
            </a:ln>
          </p:spPr>
        </p:sp>
        <p:sp>
          <p:nvSpPr>
            <p:cNvPr id="94" name="Google Shape;94;p1"/>
            <p:cNvSpPr/>
            <p:nvPr/>
          </p:nvSpPr>
          <p:spPr>
            <a:xfrm>
              <a:off x="0" y="4221904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0" l="0" r="0" t="-16641"/>
              </a:stretch>
            </a:blip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147316" y="1151679"/>
              <a:ext cx="194031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뉴스 등 방송 콘텐츠 </a:t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실시간 자막 변환 기술 개발[7주차]</a:t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482992" y="4529344"/>
              <a:ext cx="17730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팀장: 박성준(2144055) | 팀원_1: 김기흥(2143678) | 팀원_2: 하은지(2143864)</a:t>
              </a:r>
              <a:endPara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147316" y="4536647"/>
              <a:ext cx="1616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AICC</a:t>
              </a:r>
              <a:endPara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06b066057_0_1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23" name="Google Shape;323;g2d06b066057_0_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24" name="Google Shape;324;g2d06b066057_0_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29" l="0" r="0" t="-15229"/>
            </a:stretch>
          </a:blipFill>
          <a:ln>
            <a:noFill/>
          </a:ln>
        </p:spPr>
      </p:sp>
      <p:sp>
        <p:nvSpPr>
          <p:cNvPr id="325" name="Google Shape;325;g2d06b066057_0_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g2d06b066057_0_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g2d06b066057_0_1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d06b066057_0_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d06b066057_0_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d06b066057_0_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d06b066057_0_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Cloud Platform STT &amp; </a:t>
            </a:r>
            <a:r>
              <a:rPr b="1" i="0" lang="en-US" sz="5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Transcribe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d06b066057_0_1"/>
          <p:cNvSpPr txBox="1"/>
          <p:nvPr/>
        </p:nvSpPr>
        <p:spPr>
          <a:xfrm>
            <a:off x="11460175" y="5943375"/>
            <a:ext cx="55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d06b066057_0_1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g2d06b066057_0_1"/>
          <p:cNvGrpSpPr/>
          <p:nvPr/>
        </p:nvGrpSpPr>
        <p:grpSpPr>
          <a:xfrm>
            <a:off x="3720000" y="3355050"/>
            <a:ext cx="13741500" cy="2580600"/>
            <a:chOff x="3796200" y="3507450"/>
            <a:chExt cx="13741500" cy="2580600"/>
          </a:xfrm>
        </p:grpSpPr>
        <p:sp>
          <p:nvSpPr>
            <p:cNvPr id="335" name="Google Shape;335;g2d06b066057_0_1"/>
            <p:cNvSpPr/>
            <p:nvPr/>
          </p:nvSpPr>
          <p:spPr>
            <a:xfrm>
              <a:off x="3796200" y="3507450"/>
              <a:ext cx="13741500" cy="2580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" name="Google Shape;336;g2d06b066057_0_1"/>
            <p:cNvGrpSpPr/>
            <p:nvPr/>
          </p:nvGrpSpPr>
          <p:grpSpPr>
            <a:xfrm>
              <a:off x="4067975" y="3742088"/>
              <a:ext cx="13387571" cy="1983070"/>
              <a:chOff x="4067975" y="3742088"/>
              <a:chExt cx="13387571" cy="1983070"/>
            </a:xfrm>
          </p:grpSpPr>
          <p:sp>
            <p:nvSpPr>
              <p:cNvPr id="337" name="Google Shape;337;g2d06b066057_0_1"/>
              <p:cNvSpPr txBox="1"/>
              <p:nvPr/>
            </p:nvSpPr>
            <p:spPr>
              <a:xfrm>
                <a:off x="9336632" y="5294344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Convert to STT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Google Shape;338;g2d06b066057_0_1"/>
              <p:cNvSpPr/>
              <p:nvPr/>
            </p:nvSpPr>
            <p:spPr>
              <a:xfrm>
                <a:off x="8381275" y="4265035"/>
                <a:ext cx="282000" cy="9492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9" name="Google Shape;339;g2d06b066057_0_1"/>
              <p:cNvPicPr preferRelativeResize="0"/>
              <p:nvPr/>
            </p:nvPicPr>
            <p:blipFill rotWithShape="1">
              <a:blip r:embed="rId8">
                <a:alphaModFix/>
              </a:blip>
              <a:srcRect b="0" l="3567" r="0" t="0"/>
              <a:stretch/>
            </p:blipFill>
            <p:spPr>
              <a:xfrm>
                <a:off x="4067975" y="4195000"/>
                <a:ext cx="3951925" cy="749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g2d06b066057_0_1"/>
              <p:cNvSpPr txBox="1"/>
              <p:nvPr/>
            </p:nvSpPr>
            <p:spPr>
              <a:xfrm>
                <a:off x="4270299" y="5294340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341" name="Google Shape;341;g2d06b066057_0_1"/>
              <p:cNvPicPr preferRelativeResize="0"/>
              <p:nvPr/>
            </p:nvPicPr>
            <p:blipFill rotWithShape="1">
              <a:blip r:embed="rId9">
                <a:alphaModFix/>
              </a:blip>
              <a:srcRect b="23201" l="2572" r="1430" t="16705"/>
              <a:stretch/>
            </p:blipFill>
            <p:spPr>
              <a:xfrm>
                <a:off x="9390650" y="3964251"/>
                <a:ext cx="3293049" cy="1089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g2d06b066057_0_1"/>
              <p:cNvPicPr preferRelativeResize="0"/>
              <p:nvPr/>
            </p:nvPicPr>
            <p:blipFill rotWithShape="1">
              <a:blip r:embed="rId10">
                <a:alphaModFix/>
              </a:blip>
              <a:srcRect b="79903" l="0" r="0" t="0"/>
              <a:stretch/>
            </p:blipFill>
            <p:spPr>
              <a:xfrm>
                <a:off x="14323622" y="3742088"/>
                <a:ext cx="2862754" cy="1267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" name="Google Shape;343;g2d06b066057_0_1"/>
              <p:cNvSpPr txBox="1"/>
              <p:nvPr/>
            </p:nvSpPr>
            <p:spPr>
              <a:xfrm>
                <a:off x="14054446" y="5294358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Return: Text File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Google Shape;344;g2d06b066057_0_1"/>
              <p:cNvSpPr/>
              <p:nvPr/>
            </p:nvSpPr>
            <p:spPr>
              <a:xfrm>
                <a:off x="12872944" y="4194990"/>
                <a:ext cx="941100" cy="10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D5F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g2d06b066057_0_1"/>
          <p:cNvSpPr txBox="1"/>
          <p:nvPr/>
        </p:nvSpPr>
        <p:spPr>
          <a:xfrm>
            <a:off x="3864118" y="2757049"/>
            <a:ext cx="1652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GCP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g2d06b066057_0_1"/>
          <p:cNvGrpSpPr/>
          <p:nvPr/>
        </p:nvGrpSpPr>
        <p:grpSpPr>
          <a:xfrm>
            <a:off x="3720000" y="6328324"/>
            <a:ext cx="16666318" cy="3177526"/>
            <a:chOff x="3720000" y="6480724"/>
            <a:chExt cx="16666318" cy="3177526"/>
          </a:xfrm>
        </p:grpSpPr>
        <p:grpSp>
          <p:nvGrpSpPr>
            <p:cNvPr id="347" name="Google Shape;347;g2d06b066057_0_1"/>
            <p:cNvGrpSpPr/>
            <p:nvPr/>
          </p:nvGrpSpPr>
          <p:grpSpPr>
            <a:xfrm>
              <a:off x="3720000" y="6480724"/>
              <a:ext cx="16666318" cy="3177526"/>
              <a:chOff x="3720000" y="6480724"/>
              <a:chExt cx="16666318" cy="3177526"/>
            </a:xfrm>
          </p:grpSpPr>
          <p:sp>
            <p:nvSpPr>
              <p:cNvPr id="348" name="Google Shape;348;g2d06b066057_0_1"/>
              <p:cNvSpPr txBox="1"/>
              <p:nvPr/>
            </p:nvSpPr>
            <p:spPr>
              <a:xfrm>
                <a:off x="3864118" y="6480724"/>
                <a:ext cx="165222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0" i="0" lang="en-US" sz="2799" u="none" cap="none" strike="noStrike">
                    <a:solidFill>
                      <a:srgbClr val="373737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② AWS Transcribe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g2d06b066057_0_1"/>
              <p:cNvSpPr/>
              <p:nvPr/>
            </p:nvSpPr>
            <p:spPr>
              <a:xfrm>
                <a:off x="3720000" y="7077650"/>
                <a:ext cx="13741500" cy="2580600"/>
              </a:xfrm>
              <a:prstGeom prst="flowChartAlternateProcess">
                <a:avLst/>
              </a:prstGeom>
              <a:solidFill>
                <a:schemeClr val="lt1"/>
              </a:solidFill>
              <a:ln cap="flat" cmpd="sng" w="28575">
                <a:solidFill>
                  <a:srgbClr val="6D5F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g2d06b066057_0_1"/>
              <p:cNvSpPr/>
              <p:nvPr/>
            </p:nvSpPr>
            <p:spPr>
              <a:xfrm>
                <a:off x="8377025" y="7920410"/>
                <a:ext cx="282000" cy="9492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g2d06b066057_0_1"/>
              <p:cNvSpPr txBox="1"/>
              <p:nvPr/>
            </p:nvSpPr>
            <p:spPr>
              <a:xfrm>
                <a:off x="4189849" y="8949715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Google Shape;352;g2d06b066057_0_1"/>
              <p:cNvSpPr txBox="1"/>
              <p:nvPr/>
            </p:nvSpPr>
            <p:spPr>
              <a:xfrm>
                <a:off x="9256182" y="8949719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Convert to STT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Google Shape;353;g2d06b066057_0_1"/>
              <p:cNvSpPr txBox="1"/>
              <p:nvPr/>
            </p:nvSpPr>
            <p:spPr>
              <a:xfrm>
                <a:off x="13973996" y="8949733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Return: Text File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Google Shape;354;g2d06b066057_0_1"/>
              <p:cNvSpPr/>
              <p:nvPr/>
            </p:nvSpPr>
            <p:spPr>
              <a:xfrm>
                <a:off x="12868694" y="7850365"/>
                <a:ext cx="941100" cy="10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D5F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5" name="Google Shape;355;g2d06b066057_0_1"/>
              <p:cNvPicPr preferRelativeResize="0"/>
              <p:nvPr/>
            </p:nvPicPr>
            <p:blipFill rotWithShape="1">
              <a:blip r:embed="rId11">
                <a:alphaModFix/>
              </a:blip>
              <a:srcRect b="14600" l="8523" r="7745" t="12904"/>
              <a:stretch/>
            </p:blipFill>
            <p:spPr>
              <a:xfrm>
                <a:off x="9672875" y="7203775"/>
                <a:ext cx="2314324" cy="150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" name="Google Shape;356;g2d06b066057_0_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841311" y="7850385"/>
                <a:ext cx="4098127" cy="749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7" name="Google Shape;357;g2d06b066057_0_1"/>
            <p:cNvPicPr preferRelativeResize="0"/>
            <p:nvPr/>
          </p:nvPicPr>
          <p:blipFill rotWithShape="1">
            <a:blip r:embed="rId10">
              <a:alphaModFix/>
            </a:blip>
            <a:srcRect b="79903" l="0" r="0" t="0"/>
            <a:stretch/>
          </p:blipFill>
          <p:spPr>
            <a:xfrm>
              <a:off x="14243172" y="7397463"/>
              <a:ext cx="2862754" cy="12678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c3254402b_0_342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363" name="Google Shape;363;g2cc3254402b_0_34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364" name="Google Shape;364;g2cc3254402b_0_34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365" name="Google Shape;365;g2cc3254402b_0_34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g2cc3254402b_0_34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2cc3254402b_0_342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cc3254402b_0_342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cc3254402b_0_342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cc3254402b_0_342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cc3254402b_0_34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 Archiving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2cc3254402b_0_342"/>
          <p:cNvPicPr preferRelativeResize="0"/>
          <p:nvPr/>
        </p:nvPicPr>
        <p:blipFill rotWithShape="1">
          <a:blip r:embed="rId8">
            <a:alphaModFix/>
          </a:blip>
          <a:srcRect b="54452" l="0" r="60368" t="0"/>
          <a:stretch/>
        </p:blipFill>
        <p:spPr>
          <a:xfrm>
            <a:off x="6011888" y="2892500"/>
            <a:ext cx="9201075" cy="56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cc3254402b_0_342"/>
          <p:cNvSpPr txBox="1"/>
          <p:nvPr/>
        </p:nvSpPr>
        <p:spPr>
          <a:xfrm>
            <a:off x="6751046" y="8859550"/>
            <a:ext cx="723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자체 CLOUD 구축 및 데이터 아카이빙</a:t>
            </a:r>
            <a:endParaRPr b="1" i="0" sz="2799" u="none" cap="none" strike="noStrike">
              <a:solidFill>
                <a:srgbClr val="6D5F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g2cc3254402b_0_342"/>
          <p:cNvSpPr txBox="1"/>
          <p:nvPr/>
        </p:nvSpPr>
        <p:spPr>
          <a:xfrm>
            <a:off x="12042198" y="9290350"/>
            <a:ext cx="4535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9"/>
              <a:buFont typeface="Arial"/>
              <a:buNone/>
            </a:pPr>
            <a:r>
              <a:rPr b="1" i="0" lang="en-US" sz="1299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 아카이빙 : 데이터를 체계적으로 수집하고 보관하는 행위</a:t>
            </a:r>
            <a:endParaRPr b="1" i="0" sz="1299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c3254402b_0_243"/>
          <p:cNvSpPr/>
          <p:nvPr/>
        </p:nvSpPr>
        <p:spPr>
          <a:xfrm>
            <a:off x="3523829" y="25434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380" name="Google Shape;380;g2cc3254402b_0_24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381" name="Google Shape;381;g2cc3254402b_0_24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382" name="Google Shape;382;g2cc3254402b_0_24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g2cc3254402b_0_24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g2cc3254402b_0_24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cc3254402b_0_243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cc3254402b_0_243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cc3254402b_0_24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cc3254402b_0_24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Metric (WER) Tool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cc3254402b_0_243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g2cc3254402b_0_243"/>
          <p:cNvGrpSpPr/>
          <p:nvPr/>
        </p:nvGrpSpPr>
        <p:grpSpPr>
          <a:xfrm>
            <a:off x="11558000" y="4531750"/>
            <a:ext cx="6441551" cy="3592500"/>
            <a:chOff x="11710400" y="4531750"/>
            <a:chExt cx="6441551" cy="3592500"/>
          </a:xfrm>
        </p:grpSpPr>
        <p:sp>
          <p:nvSpPr>
            <p:cNvPr id="391" name="Google Shape;391;g2cc3254402b_0_243"/>
            <p:cNvSpPr/>
            <p:nvPr/>
          </p:nvSpPr>
          <p:spPr>
            <a:xfrm>
              <a:off x="11710400" y="4531750"/>
              <a:ext cx="6099600" cy="35925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Google Shape;392;g2cc3254402b_0_243"/>
            <p:cNvGrpSpPr/>
            <p:nvPr/>
          </p:nvGrpSpPr>
          <p:grpSpPr>
            <a:xfrm>
              <a:off x="11786607" y="4760360"/>
              <a:ext cx="6365344" cy="3198466"/>
              <a:chOff x="11405075" y="4760113"/>
              <a:chExt cx="5767800" cy="2898212"/>
            </a:xfrm>
          </p:grpSpPr>
          <p:sp>
            <p:nvSpPr>
              <p:cNvPr id="393" name="Google Shape;393;g2cc3254402b_0_243"/>
              <p:cNvSpPr txBox="1"/>
              <p:nvPr/>
            </p:nvSpPr>
            <p:spPr>
              <a:xfrm>
                <a:off x="11405075" y="4760113"/>
                <a:ext cx="5767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152400" rtl="0" algn="l">
                  <a:lnSpc>
                    <a:spcPct val="145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202032"/>
                    </a:solidFill>
                    <a:latin typeface="Arial"/>
                    <a:ea typeface="Arial"/>
                    <a:cs typeface="Arial"/>
                    <a:sym typeface="Arial"/>
                  </a:rPr>
                  <a:t>asr-eval </a:t>
                </a:r>
                <a:r>
                  <a:rPr b="0" i="0" lang="en-US" sz="1600" u="none" cap="none" strike="noStrike">
                    <a:solidFill>
                      <a:srgbClr val="202032"/>
                    </a:solidFill>
                    <a:highlight>
                      <a:srgbClr val="D9EAD3"/>
                    </a:highlight>
                    <a:latin typeface="Arial"/>
                    <a:ea typeface="Arial"/>
                    <a:cs typeface="Arial"/>
                    <a:sym typeface="Arial"/>
                  </a:rPr>
                  <a:t>--original ./original-file.txt</a:t>
                </a:r>
                <a:r>
                  <a:rPr b="0" i="0" lang="en-US" sz="1600" u="none" cap="none" strike="noStrike">
                    <a:solidFill>
                      <a:srgbClr val="202032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US" sz="1600" u="none" cap="none" strike="noStrike">
                    <a:solidFill>
                      <a:srgbClr val="202032"/>
                    </a:solidFill>
                    <a:highlight>
                      <a:srgbClr val="C9DAF8"/>
                    </a:highlight>
                    <a:latin typeface="Arial"/>
                    <a:ea typeface="Arial"/>
                    <a:cs typeface="Arial"/>
                    <a:sym typeface="Arial"/>
                  </a:rPr>
                  <a:t>--generated ./generated-file.txt</a:t>
                </a:r>
                <a:endParaRPr b="0" i="0" sz="1600" u="none" cap="none" strike="noStrike">
                  <a:solidFill>
                    <a:srgbClr val="202032"/>
                  </a:solidFill>
                  <a:highlight>
                    <a:srgbClr val="C9DAF8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g2cc3254402b_0_243"/>
              <p:cNvSpPr/>
              <p:nvPr/>
            </p:nvSpPr>
            <p:spPr>
              <a:xfrm>
                <a:off x="11801400" y="6361175"/>
                <a:ext cx="4691400" cy="5865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020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000000"/>
                    </a:solidFill>
                    <a:highlight>
                      <a:srgbClr val="D9EAD3"/>
                    </a:highlight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original transcript to be used as reference</a:t>
                </a:r>
                <a:endParaRPr b="0" i="0" sz="1500" u="none" cap="none" strike="noStrike">
                  <a:solidFill>
                    <a:srgbClr val="000000"/>
                  </a:solidFill>
                  <a:highlight>
                    <a:srgbClr val="D9EAD3"/>
                  </a:highlight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000000"/>
                    </a:solidFill>
                    <a:highlight>
                      <a:srgbClr val="D9EAD3"/>
                    </a:highlight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(정답 Set)</a:t>
                </a:r>
                <a:endParaRPr b="0" i="0" sz="1500" u="none" cap="none" strike="noStrike">
                  <a:solidFill>
                    <a:srgbClr val="000000"/>
                  </a:solidFill>
                  <a:highlight>
                    <a:srgbClr val="D9EAD3"/>
                  </a:highlight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</p:txBody>
          </p:sp>
          <p:cxnSp>
            <p:nvCxnSpPr>
              <p:cNvPr id="395" name="Google Shape;395;g2cc3254402b_0_243"/>
              <p:cNvCxnSpPr>
                <a:endCxn id="394" idx="1"/>
              </p:cNvCxnSpPr>
              <p:nvPr/>
            </p:nvCxnSpPr>
            <p:spPr>
              <a:xfrm rot="5400000">
                <a:off x="11658300" y="5262425"/>
                <a:ext cx="1535100" cy="1248900"/>
              </a:xfrm>
              <a:prstGeom prst="bentConnector4">
                <a:avLst>
                  <a:gd fmla="val 34441" name="adj1"/>
                  <a:gd fmla="val 146316" name="adj2"/>
                </a:avLst>
              </a:prstGeom>
              <a:noFill/>
              <a:ln cap="flat" cmpd="sng" w="19050">
                <a:solidFill>
                  <a:srgbClr val="202032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396" name="Google Shape;396;g2cc3254402b_0_243"/>
              <p:cNvSpPr/>
              <p:nvPr/>
            </p:nvSpPr>
            <p:spPr>
              <a:xfrm>
                <a:off x="11801400" y="7071825"/>
                <a:ext cx="4691400" cy="5865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2020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000000"/>
                    </a:solidFill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generated transcript by the STT/ASR system</a:t>
                </a:r>
                <a:endParaRPr b="0" i="0" sz="1500" u="none" cap="none" strike="noStrike">
                  <a:solidFill>
                    <a:srgbClr val="000000"/>
                  </a:solidFill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500" u="none" cap="none" strike="noStrike">
                    <a:solidFill>
                      <a:srgbClr val="000000"/>
                    </a:solidFill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(생성 Set)</a:t>
                </a:r>
                <a:endParaRPr b="0" i="0" sz="1500" u="none" cap="none" strike="noStrike">
                  <a:solidFill>
                    <a:srgbClr val="000000"/>
                  </a:solidFill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</p:txBody>
          </p:sp>
          <p:cxnSp>
            <p:nvCxnSpPr>
              <p:cNvPr id="397" name="Google Shape;397;g2cc3254402b_0_243"/>
              <p:cNvCxnSpPr>
                <a:endCxn id="396" idx="3"/>
              </p:cNvCxnSpPr>
              <p:nvPr/>
            </p:nvCxnSpPr>
            <p:spPr>
              <a:xfrm flipH="1" rot="-5400000">
                <a:off x="14935350" y="5807625"/>
                <a:ext cx="2259600" cy="855300"/>
              </a:xfrm>
              <a:prstGeom prst="bentConnector4">
                <a:avLst>
                  <a:gd fmla="val 37982" name="adj1"/>
                  <a:gd fmla="val 26598" name="adj2"/>
                </a:avLst>
              </a:prstGeom>
              <a:noFill/>
              <a:ln cap="flat" cmpd="sng" w="19050">
                <a:solidFill>
                  <a:srgbClr val="202032"/>
                </a:solidFill>
                <a:prstDash val="dash"/>
                <a:round/>
                <a:headEnd len="sm" w="sm" type="none"/>
                <a:tailEnd len="med" w="med" type="stealth"/>
              </a:ln>
            </p:spPr>
          </p:cxnSp>
        </p:grpSp>
      </p:grpSp>
      <p:pic>
        <p:nvPicPr>
          <p:cNvPr id="398" name="Google Shape;398;g2cc3254402b_0_243"/>
          <p:cNvPicPr preferRelativeResize="0"/>
          <p:nvPr/>
        </p:nvPicPr>
        <p:blipFill rotWithShape="1">
          <a:blip r:embed="rId8">
            <a:alphaModFix/>
          </a:blip>
          <a:srcRect b="0" l="23652" r="21910" t="0"/>
          <a:stretch/>
        </p:blipFill>
        <p:spPr>
          <a:xfrm>
            <a:off x="3905775" y="2921721"/>
            <a:ext cx="7215027" cy="678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" r="-23" t="0"/>
            </a:stretch>
          </a:blipFill>
          <a:ln>
            <a:noFill/>
          </a:ln>
        </p:spPr>
      </p:sp>
      <p:sp>
        <p:nvSpPr>
          <p:cNvPr id="404" name="Google Shape;404;p8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1" l="0" r="0" t="-15230"/>
            </a:stretch>
          </a:blipFill>
          <a:ln>
            <a:noFill/>
          </a:ln>
        </p:spPr>
      </p:sp>
      <p:sp>
        <p:nvSpPr>
          <p:cNvPr id="405" name="Google Shape;405;p8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8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07" name="Google Shape;407;p8"/>
          <p:cNvGraphicFramePr/>
          <p:nvPr/>
        </p:nvGraphicFramePr>
        <p:xfrm>
          <a:off x="3243304" y="2623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{4837ABF7-43B5-49B1-A655-64CD6CE6F87E}</a:tableStyleId>
              </a:tblPr>
              <a:tblGrid>
                <a:gridCol w="1580250"/>
                <a:gridCol w="4282075"/>
                <a:gridCol w="4374500"/>
                <a:gridCol w="4516775"/>
              </a:tblGrid>
              <a:tr h="161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248284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AutoNum type="arabicPeriod"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상용 Solution 및 SOTA Model  Evaluation Metric(WER 등)  분석 마무리</a:t>
                      </a:r>
                      <a:endParaRPr sz="2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48284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AutoNum type="arabicPeriod"/>
                      </a:pPr>
                      <a:r>
                        <a:rPr lang="en-US" sz="2300" u="none" cap="none" strike="noStrike"/>
                        <a:t>연구 방향성 확정 (</a:t>
                      </a:r>
                      <a:r>
                        <a:rPr b="1" lang="en-US" sz="2300" u="none" cap="none" strike="noStrike"/>
                        <a:t>Implementation</a:t>
                      </a:r>
                      <a:r>
                        <a:rPr lang="en-US" sz="2300" u="none" cap="none" strike="noStrike"/>
                        <a:t> </a:t>
                      </a:r>
                      <a:r>
                        <a:rPr i="1" lang="en-US" sz="2300" u="none" cap="none" strike="noStrike"/>
                        <a:t>vs</a:t>
                      </a:r>
                      <a:r>
                        <a:rPr lang="en-US" sz="2300" u="none" cap="none" strike="noStrike"/>
                        <a:t> </a:t>
                      </a:r>
                      <a:r>
                        <a:rPr b="1" lang="en-US" sz="2300" u="none" cap="none" strike="noStrike"/>
                        <a:t>Research</a:t>
                      </a:r>
                      <a:r>
                        <a:rPr lang="en-US" sz="2300" u="none" cap="none" strike="noStrike"/>
                        <a:t>)</a:t>
                      </a:r>
                      <a:endParaRPr sz="23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53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 (박성준)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1 (김기흥)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2 (하은지)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64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개인별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3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Watson,</a:t>
                      </a:r>
                      <a:r>
                        <a:rPr lang="en-US" sz="1900" u="none" cap="none" strike="noStrike"/>
                        <a:t> whisper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AI 등 상용 Solution Evaluation 결과 도출</a:t>
                      </a:r>
                      <a:endParaRPr sz="1100" u="none" cap="none" strike="noStrike"/>
                    </a:p>
                    <a:p>
                      <a:pPr indent="-273475" lvl="2" marL="820425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Char char="⚬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Preprocessing Data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3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/>
                        <a:t>Speech Recognition 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관련 SOTA Paper</a:t>
                      </a:r>
                      <a:r>
                        <a:rPr lang="en-US" sz="1900" u="none" cap="none" strike="noStrike"/>
                        <a:t> / Model retraining 여부 조사</a:t>
                      </a:r>
                      <a:endParaRPr sz="1100" u="none" cap="none" strike="noStrike"/>
                    </a:p>
                    <a:p>
                      <a:pPr indent="-205105" lvl="1" marL="410213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Models Metric 분석(WER)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/>
                        <a:t>retraining 가능한 Models Evaluation 결과 도출</a:t>
                      </a:r>
                      <a:endParaRPr sz="1900" u="none" cap="none" strike="noStrike"/>
                    </a:p>
                    <a:p>
                      <a:pPr indent="-349250" lvl="0" marL="45720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/>
                        <a:t>GCP, AWS 등 상용 솔루션 metric 분석</a:t>
                      </a:r>
                      <a:endParaRPr sz="19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2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차주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STT Engine Baseline Code 구성 </a:t>
                      </a:r>
                      <a:endParaRPr sz="14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408" name="Google Shape;408;p8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 txBox="1"/>
          <p:nvPr/>
        </p:nvSpPr>
        <p:spPr>
          <a:xfrm>
            <a:off x="3796175" y="911300"/>
            <a:ext cx="8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Activity Plan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8"/>
          <p:cNvSpPr txBox="1"/>
          <p:nvPr/>
        </p:nvSpPr>
        <p:spPr>
          <a:xfrm>
            <a:off x="3672392" y="1347349"/>
            <a:ext cx="323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활동 계획</a:t>
            </a:r>
            <a:endParaRPr b="0" i="0" sz="5599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"/>
          <p:cNvSpPr txBox="1"/>
          <p:nvPr/>
        </p:nvSpPr>
        <p:spPr>
          <a:xfrm>
            <a:off x="929535" y="8352897"/>
            <a:ext cx="2985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"/>
          <p:cNvSpPr/>
          <p:nvPr/>
        </p:nvSpPr>
        <p:spPr>
          <a:xfrm rot="5400000">
            <a:off x="12852446" y="269607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9"/>
          <p:cNvSpPr/>
          <p:nvPr/>
        </p:nvSpPr>
        <p:spPr>
          <a:xfrm rot="5400000">
            <a:off x="12852446" y="-30535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9"/>
          <p:cNvSpPr/>
          <p:nvPr/>
        </p:nvSpPr>
        <p:spPr>
          <a:xfrm rot="5400000">
            <a:off x="12852446" y="-275714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9"/>
          <p:cNvSpPr/>
          <p:nvPr/>
        </p:nvSpPr>
        <p:spPr>
          <a:xfrm rot="5400000">
            <a:off x="12852446" y="8149293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9"/>
          <p:cNvSpPr/>
          <p:nvPr/>
        </p:nvSpPr>
        <p:spPr>
          <a:xfrm rot="5400000">
            <a:off x="12852446" y="542268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9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7" l="0" r="0" t="-728"/>
            </a:stretch>
          </a:blipFill>
          <a:ln>
            <a:noFill/>
          </a:ln>
        </p:spPr>
      </p:sp>
      <p:sp>
        <p:nvSpPr>
          <p:cNvPr id="423" name="Google Shape;423;p9"/>
          <p:cNvSpPr txBox="1"/>
          <p:nvPr/>
        </p:nvSpPr>
        <p:spPr>
          <a:xfrm>
            <a:off x="1356410" y="3275348"/>
            <a:ext cx="9610598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9"/>
          <p:cNvSpPr/>
          <p:nvPr/>
        </p:nvSpPr>
        <p:spPr>
          <a:xfrm>
            <a:off x="1245923" y="3891290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0" l="0" r="0" t="-16641"/>
            </a:stretch>
          </a:blipFill>
          <a:ln>
            <a:noFill/>
          </a:ln>
        </p:spPr>
      </p:sp>
      <p:sp>
        <p:nvSpPr>
          <p:cNvPr id="425" name="Google Shape;425;p9"/>
          <p:cNvSpPr/>
          <p:nvPr/>
        </p:nvSpPr>
        <p:spPr>
          <a:xfrm>
            <a:off x="1245923" y="6420933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0" l="0" r="0" t="-16641"/>
            </a:stretch>
          </a:blipFill>
          <a:ln>
            <a:noFill/>
          </a:ln>
        </p:spPr>
      </p:sp>
      <p:sp>
        <p:nvSpPr>
          <p:cNvPr id="426" name="Google Shape;426;p9"/>
          <p:cNvSpPr txBox="1"/>
          <p:nvPr/>
        </p:nvSpPr>
        <p:spPr>
          <a:xfrm>
            <a:off x="1289744" y="4626278"/>
            <a:ext cx="1455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1" i="0" lang="en-US" sz="6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1337363" y="6643544"/>
            <a:ext cx="1329820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김기흥 | 박성준 | 하은지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c3254402b_0_319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433" name="Google Shape;433;g2cc3254402b_0_319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434" name="Google Shape;434;g2cc3254402b_0_319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435" name="Google Shape;435;g2cc3254402b_0_319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g2cc3254402b_0_319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g2cc3254402b_0_319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cc3254402b_0_319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cc3254402b_0_319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cc3254402b_0_319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cc3254402b_0_319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*.SRT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cc3254402b_0_319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cc3254402b_0_3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5238" y="3236412"/>
            <a:ext cx="11939776" cy="56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c3254402b_0_382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449" name="Google Shape;449;g2cc3254402b_0_38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450" name="Google Shape;450;g2cc3254402b_0_38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451" name="Google Shape;451;g2cc3254402b_0_38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g2cc3254402b_0_38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g2cc3254402b_0_382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cc3254402b_0_382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cc3254402b_0_382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cc3254402b_0_382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cc3254402b_0_38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*.vtt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cc3254402b_0_382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2cc3254402b_0_3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0953" y="3345391"/>
            <a:ext cx="13888325" cy="52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c3254402b_0_398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465" name="Google Shape;465;g2cc3254402b_0_398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466" name="Google Shape;466;g2cc3254402b_0_398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467" name="Google Shape;467;g2cc3254402b_0_398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g2cc3254402b_0_398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g2cc3254402b_0_398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cc3254402b_0_398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cc3254402b_0_398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cc3254402b_0_398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cc3254402b_0_398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*.json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cc3254402b_0_398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g2cc3254402b_0_3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6940" y="2977665"/>
            <a:ext cx="12344226" cy="66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c3254402b_0_415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481" name="Google Shape;481;g2cc3254402b_0_415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482" name="Google Shape;482;g2cc3254402b_0_415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483" name="Google Shape;483;g2cc3254402b_0_415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g2cc3254402b_0_415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g2cc3254402b_0_415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cc3254402b_0_415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cc3254402b_0_415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cc3254402b_0_415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cc3254402b_0_415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*.txt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cc3254402b_0_415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cc3254402b_0_4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4475" y="5059827"/>
            <a:ext cx="13881300" cy="2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c3254402b_0_14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103" name="Google Shape;103;g2cc3254402b_0_14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104" name="Google Shape;104;g2cc3254402b_0_14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g2cc3254402b_0_14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g2cc3254402b_0_143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107" name="Google Shape;107;g2cc3254402b_0_14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cc3254402b_0_143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cc3254402b_0_143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cc3254402b_0_14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cc3254402b_0_14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Overview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g2cc3254402b_0_143"/>
          <p:cNvGrpSpPr/>
          <p:nvPr/>
        </p:nvGrpSpPr>
        <p:grpSpPr>
          <a:xfrm>
            <a:off x="3991775" y="3311267"/>
            <a:ext cx="13030500" cy="4274071"/>
            <a:chOff x="3991775" y="3006467"/>
            <a:chExt cx="13030500" cy="4274071"/>
          </a:xfrm>
        </p:grpSpPr>
        <p:pic>
          <p:nvPicPr>
            <p:cNvPr id="113" name="Google Shape;113;g2cc3254402b_0_1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91775" y="3006467"/>
              <a:ext cx="13030500" cy="161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g2cc3254402b_0_1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991775" y="4781538"/>
              <a:ext cx="13030500" cy="249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g2cc3254402b_0_1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55239" y="8172950"/>
            <a:ext cx="12456201" cy="6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" r="-23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1" l="0" r="0" t="-15230"/>
            </a:stretch>
          </a:blipFill>
          <a:ln>
            <a:noFill/>
          </a:ln>
        </p:spPr>
      </p:sp>
      <p:sp>
        <p:nvSpPr>
          <p:cNvPr id="122" name="Google Shape;122;p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STT</a:t>
            </a:r>
            <a:r>
              <a:rPr b="0" i="0" lang="en-US" sz="3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(Speech-To-Text)</a:t>
            </a:r>
            <a:r>
              <a:rPr b="1" i="0" lang="en-US" sz="5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란?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3763626" y="27189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STT(Speech-To-Text) 정의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2"/>
          <p:cNvGrpSpPr/>
          <p:nvPr/>
        </p:nvGrpSpPr>
        <p:grpSpPr>
          <a:xfrm>
            <a:off x="5394213" y="3400500"/>
            <a:ext cx="10378251" cy="2361650"/>
            <a:chOff x="4314350" y="3324300"/>
            <a:chExt cx="10378251" cy="2361650"/>
          </a:xfrm>
        </p:grpSpPr>
        <p:pic>
          <p:nvPicPr>
            <p:cNvPr id="132" name="Google Shape;132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14350" y="3324300"/>
              <a:ext cx="10378251" cy="23616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69803"/>
                </a:srgbClr>
              </a:outerShdw>
            </a:effectLst>
          </p:spPr>
        </p:pic>
        <p:cxnSp>
          <p:nvCxnSpPr>
            <p:cNvPr id="133" name="Google Shape;133;p2"/>
            <p:cNvCxnSpPr/>
            <p:nvPr/>
          </p:nvCxnSpPr>
          <p:spPr>
            <a:xfrm>
              <a:off x="4401800" y="4973825"/>
              <a:ext cx="100446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2"/>
            <p:cNvCxnSpPr/>
            <p:nvPr/>
          </p:nvCxnSpPr>
          <p:spPr>
            <a:xfrm flipH="1" rot="10800000">
              <a:off x="4401800" y="5208700"/>
              <a:ext cx="1182900" cy="5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5" name="Google Shape;135;p2"/>
          <p:cNvPicPr preferRelativeResize="0"/>
          <p:nvPr/>
        </p:nvPicPr>
        <p:blipFill rotWithShape="1">
          <a:blip r:embed="rId9">
            <a:alphaModFix/>
          </a:blip>
          <a:srcRect b="0" l="0" r="2190" t="0"/>
          <a:stretch/>
        </p:blipFill>
        <p:spPr>
          <a:xfrm>
            <a:off x="8093825" y="6141175"/>
            <a:ext cx="4624675" cy="33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5922729" y="7032025"/>
            <a:ext cx="1602300" cy="10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5F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5318025" y="5725675"/>
            <a:ext cx="558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위키백과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c3254402b_0_0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143" name="Google Shape;143;g2cc3254402b_0_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144" name="Google Shape;144;g2cc3254402b_0_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145" name="Google Shape;145;g2cc3254402b_0_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g2cc3254402b_0_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g2cc3254402b_0_0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cc3254402b_0_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cc3254402b_0_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cc3254402b_0_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cc3254402b_0_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cc3254402b_0_0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Audio Slicing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2cc3254402b_0_0"/>
          <p:cNvGrpSpPr/>
          <p:nvPr/>
        </p:nvGrpSpPr>
        <p:grpSpPr>
          <a:xfrm>
            <a:off x="3712600" y="3352800"/>
            <a:ext cx="13741500" cy="2805900"/>
            <a:chOff x="3712600" y="3657600"/>
            <a:chExt cx="13741500" cy="2805900"/>
          </a:xfrm>
        </p:grpSpPr>
        <p:sp>
          <p:nvSpPr>
            <p:cNvPr id="154" name="Google Shape;154;g2cc3254402b_0_0"/>
            <p:cNvSpPr/>
            <p:nvPr/>
          </p:nvSpPr>
          <p:spPr>
            <a:xfrm>
              <a:off x="3712600" y="3657600"/>
              <a:ext cx="13741500" cy="28059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155;g2cc3254402b_0_0"/>
            <p:cNvGrpSpPr/>
            <p:nvPr/>
          </p:nvGrpSpPr>
          <p:grpSpPr>
            <a:xfrm>
              <a:off x="3898900" y="4013200"/>
              <a:ext cx="13418195" cy="2297975"/>
              <a:chOff x="3898900" y="5303675"/>
              <a:chExt cx="13418195" cy="2297975"/>
            </a:xfrm>
          </p:grpSpPr>
          <p:pic>
            <p:nvPicPr>
              <p:cNvPr id="156" name="Google Shape;156;g2cc3254402b_0_0"/>
              <p:cNvPicPr preferRelativeResize="0"/>
              <p:nvPr/>
            </p:nvPicPr>
            <p:blipFill rotWithShape="1">
              <a:blip r:embed="rId8">
                <a:alphaModFix/>
              </a:blip>
              <a:srcRect b="27252" l="5374" r="0" t="27735"/>
              <a:stretch/>
            </p:blipFill>
            <p:spPr>
              <a:xfrm>
                <a:off x="3898900" y="5303675"/>
                <a:ext cx="3986024" cy="94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" name="Google Shape;157;g2cc3254402b_0_0"/>
              <p:cNvSpPr txBox="1"/>
              <p:nvPr/>
            </p:nvSpPr>
            <p:spPr>
              <a:xfrm>
                <a:off x="4820456" y="6653650"/>
                <a:ext cx="1916400" cy="9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Dataset</a:t>
                </a:r>
                <a:endParaRPr b="1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0" i="0" lang="en-US" sz="2799" u="none" cap="none" strike="noStrike">
                    <a:solidFill>
                      <a:srgbClr val="373737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(AudioSet)</a:t>
                </a:r>
                <a:endParaRPr b="0" i="0" sz="2799" u="none" cap="none" strike="noStrike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" name="Google Shape;158;g2cc3254402b_0_0"/>
              <p:cNvSpPr/>
              <p:nvPr/>
            </p:nvSpPr>
            <p:spPr>
              <a:xfrm>
                <a:off x="82132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g2cc3254402b_0_0"/>
              <p:cNvSpPr txBox="1"/>
              <p:nvPr/>
            </p:nvSpPr>
            <p:spPr>
              <a:xfrm>
                <a:off x="9410856" y="5652800"/>
                <a:ext cx="1916400" cy="9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Slice Audio</a:t>
                </a:r>
                <a:endParaRPr b="1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0" i="0" lang="en-US" sz="2799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</a:t>
                </a:r>
                <a:r>
                  <a:rPr b="0" i="0" lang="en-US" sz="2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≈10min</a:t>
                </a:r>
                <a:r>
                  <a:rPr b="0" i="0" lang="en-US" sz="2799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 b="0" i="0" sz="2799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0" name="Google Shape;160;g2cc3254402b_0_0"/>
              <p:cNvSpPr/>
              <p:nvPr/>
            </p:nvSpPr>
            <p:spPr>
              <a:xfrm>
                <a:off x="122350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1" name="Google Shape;161;g2cc3254402b_0_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3103949" y="5786700"/>
                <a:ext cx="4213146" cy="68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g2cc3254402b_0_0"/>
              <p:cNvSpPr txBox="1"/>
              <p:nvPr/>
            </p:nvSpPr>
            <p:spPr>
              <a:xfrm>
                <a:off x="13462270" y="6912250"/>
                <a:ext cx="34965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63" name="Google Shape;163;g2cc3254402b_0_0"/>
          <p:cNvGrpSpPr/>
          <p:nvPr/>
        </p:nvGrpSpPr>
        <p:grpSpPr>
          <a:xfrm>
            <a:off x="7341293" y="7160225"/>
            <a:ext cx="6306907" cy="2406125"/>
            <a:chOff x="7341293" y="6959850"/>
            <a:chExt cx="6306907" cy="2406125"/>
          </a:xfrm>
        </p:grpSpPr>
        <p:sp>
          <p:nvSpPr>
            <p:cNvPr id="164" name="Google Shape;164;g2cc3254402b_0_0"/>
            <p:cNvSpPr/>
            <p:nvPr/>
          </p:nvSpPr>
          <p:spPr>
            <a:xfrm>
              <a:off x="7341300" y="7140875"/>
              <a:ext cx="6306900" cy="2225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2cc3254402b_0_0"/>
            <p:cNvSpPr txBox="1"/>
            <p:nvPr/>
          </p:nvSpPr>
          <p:spPr>
            <a:xfrm>
              <a:off x="7341293" y="8385800"/>
              <a:ext cx="63069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032"/>
                </a:buClr>
                <a:buSzPts val="3200"/>
                <a:buFont typeface="Montserrat Alternates"/>
                <a:buNone/>
              </a:pPr>
              <a:r>
                <a:rPr b="0" i="0" lang="en-US" sz="2100" u="none" cap="none" strike="noStrike">
                  <a:solidFill>
                    <a:srgbClr val="202032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10분 이상의 Audio → </a:t>
              </a:r>
              <a:r>
                <a:rPr b="0" i="0" lang="en-US" sz="2100" u="none" cap="none" strike="noStrike">
                  <a:solidFill>
                    <a:srgbClr val="FFFFFF"/>
                  </a:solidFill>
                  <a:highlight>
                    <a:srgbClr val="228FFF"/>
                  </a:highlight>
                  <a:latin typeface="Open Sans SemiBold"/>
                  <a:ea typeface="Open Sans SemiBold"/>
                  <a:cs typeface="Open Sans SemiBold"/>
                  <a:sym typeface="Open Sans SemiBold"/>
                </a:rPr>
                <a:t>Audio Slice ( ≈ 10m )</a:t>
              </a:r>
              <a:endParaRPr b="0" i="0" sz="2100" u="none" cap="none" strike="noStrike">
                <a:solidFill>
                  <a:srgbClr val="FFFFFF"/>
                </a:solidFill>
                <a:highlight>
                  <a:srgbClr val="228FFF"/>
                </a:highlight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66" name="Google Shape;166;g2cc3254402b_0_0"/>
            <p:cNvPicPr preferRelativeResize="0"/>
            <p:nvPr/>
          </p:nvPicPr>
          <p:blipFill rotWithShape="1">
            <a:blip r:embed="rId10">
              <a:alphaModFix/>
            </a:blip>
            <a:srcRect b="0" l="0" r="0" t="46193"/>
            <a:stretch/>
          </p:blipFill>
          <p:spPr>
            <a:xfrm>
              <a:off x="7725224" y="7479525"/>
              <a:ext cx="5539063" cy="103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2cc3254402b_0_0"/>
            <p:cNvSpPr/>
            <p:nvPr/>
          </p:nvSpPr>
          <p:spPr>
            <a:xfrm>
              <a:off x="7845450" y="7621800"/>
              <a:ext cx="1874400" cy="324000"/>
            </a:xfrm>
            <a:prstGeom prst="rect">
              <a:avLst/>
            </a:prstGeom>
            <a:noFill/>
            <a:ln cap="flat" cmpd="sng" w="76200">
              <a:solidFill>
                <a:srgbClr val="228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pic>
          <p:nvPicPr>
            <p:cNvPr id="168" name="Google Shape;168;g2cc3254402b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54000" y="6959850"/>
              <a:ext cx="2287440" cy="369300"/>
            </a:xfrm>
            <a:prstGeom prst="rect">
              <a:avLst/>
            </a:prstGeom>
            <a:noFill/>
            <a:ln cap="flat" cmpd="sng" w="9525">
              <a:solidFill>
                <a:srgbClr val="20203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9" name="Google Shape;169;g2cc3254402b_0_0"/>
          <p:cNvSpPr/>
          <p:nvPr/>
        </p:nvSpPr>
        <p:spPr>
          <a:xfrm>
            <a:off x="9454650" y="6260250"/>
            <a:ext cx="2080200" cy="1065900"/>
          </a:xfrm>
          <a:prstGeom prst="upArrow">
            <a:avLst>
              <a:gd fmla="val 55795" name="adj1"/>
              <a:gd fmla="val 5825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c3254402b_0_26"/>
          <p:cNvSpPr/>
          <p:nvPr/>
        </p:nvSpPr>
        <p:spPr>
          <a:xfrm>
            <a:off x="0" y="638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175" name="Google Shape;175;g2cc3254402b_0_26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176" name="Google Shape;176;g2cc3254402b_0_26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g2cc3254402b_0_26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178" name="Google Shape;178;g2cc3254402b_0_26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g2cc3254402b_0_26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cc3254402b_0_26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cc3254402b_0_26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cc3254402b_0_26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cc3254402b_0_26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cc3254402b_0_26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Noise Cancellation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cc3254402b_0_26"/>
          <p:cNvSpPr txBox="1"/>
          <p:nvPr/>
        </p:nvSpPr>
        <p:spPr>
          <a:xfrm>
            <a:off x="3550096" y="6326938"/>
            <a:ext cx="1732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To-Be ]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cc3254402b_0_26"/>
          <p:cNvSpPr/>
          <p:nvPr/>
        </p:nvSpPr>
        <p:spPr>
          <a:xfrm rot="5400000">
            <a:off x="10040700" y="5635647"/>
            <a:ext cx="656700" cy="861900"/>
          </a:xfrm>
          <a:prstGeom prst="chevron">
            <a:avLst>
              <a:gd fmla="val 50000" name="adj"/>
            </a:avLst>
          </a:prstGeom>
          <a:solidFill>
            <a:srgbClr val="6D5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cc3254402b_0_26"/>
          <p:cNvSpPr txBox="1"/>
          <p:nvPr/>
        </p:nvSpPr>
        <p:spPr>
          <a:xfrm>
            <a:off x="3458143" y="3450165"/>
            <a:ext cx="191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As-Is ]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2cc3254402b_0_26"/>
          <p:cNvGrpSpPr/>
          <p:nvPr/>
        </p:nvGrpSpPr>
        <p:grpSpPr>
          <a:xfrm>
            <a:off x="4245575" y="3357600"/>
            <a:ext cx="13200824" cy="2014100"/>
            <a:chOff x="4245575" y="3357600"/>
            <a:chExt cx="13200824" cy="2014100"/>
          </a:xfrm>
        </p:grpSpPr>
        <p:pic>
          <p:nvPicPr>
            <p:cNvPr id="189" name="Google Shape;189;g2cc3254402b_0_26"/>
            <p:cNvPicPr preferRelativeResize="0"/>
            <p:nvPr/>
          </p:nvPicPr>
          <p:blipFill rotWithShape="1">
            <a:blip r:embed="rId8">
              <a:alphaModFix/>
            </a:blip>
            <a:srcRect b="50740" l="0" r="0" t="0"/>
            <a:stretch/>
          </p:blipFill>
          <p:spPr>
            <a:xfrm>
              <a:off x="4245575" y="4173687"/>
              <a:ext cx="12673623" cy="1198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2cc3254402b_0_26" title="separation_전.wav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49119" y="33576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g2cc3254402b_0_26"/>
          <p:cNvGrpSpPr/>
          <p:nvPr/>
        </p:nvGrpSpPr>
        <p:grpSpPr>
          <a:xfrm>
            <a:off x="4305100" y="6135688"/>
            <a:ext cx="13141305" cy="2764567"/>
            <a:chOff x="4305100" y="6610838"/>
            <a:chExt cx="13141305" cy="2764567"/>
          </a:xfrm>
        </p:grpSpPr>
        <p:pic>
          <p:nvPicPr>
            <p:cNvPr id="192" name="Google Shape;192;g2cc3254402b_0_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05100" y="7342423"/>
              <a:ext cx="12368274" cy="1976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g2cc3254402b_0_26"/>
            <p:cNvSpPr/>
            <p:nvPr/>
          </p:nvSpPr>
          <p:spPr>
            <a:xfrm>
              <a:off x="4367738" y="7588425"/>
              <a:ext cx="12243000" cy="742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2cc3254402b_0_26"/>
            <p:cNvSpPr/>
            <p:nvPr/>
          </p:nvSpPr>
          <p:spPr>
            <a:xfrm>
              <a:off x="4367732" y="8330636"/>
              <a:ext cx="12243000" cy="8841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2cc3254402b_0_26"/>
            <p:cNvSpPr txBox="1"/>
            <p:nvPr/>
          </p:nvSpPr>
          <p:spPr>
            <a:xfrm>
              <a:off x="15781047" y="8852205"/>
              <a:ext cx="14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highlight>
                    <a:schemeClr val="dk2"/>
                  </a:highlight>
                  <a:latin typeface="Arial"/>
                  <a:ea typeface="Arial"/>
                  <a:cs typeface="Arial"/>
                  <a:sym typeface="Arial"/>
                </a:rPr>
                <a:t>Noise</a:t>
              </a:r>
              <a:endParaRPr b="1" i="0" sz="22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" name="Google Shape;196;g2cc3254402b_0_26" title="separation_후.mp3">
              <a:hlinkClick r:id="rId12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49125" y="6610838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cc3254402b_0_26"/>
            <p:cNvSpPr txBox="1"/>
            <p:nvPr/>
          </p:nvSpPr>
          <p:spPr>
            <a:xfrm>
              <a:off x="15781047" y="7913351"/>
              <a:ext cx="14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highlight>
                    <a:srgbClr val="FF0000"/>
                  </a:highlight>
                  <a:latin typeface="Arial"/>
                  <a:ea typeface="Arial"/>
                  <a:cs typeface="Arial"/>
                  <a:sym typeface="Arial"/>
                </a:rPr>
                <a:t>Use data  </a:t>
              </a:r>
              <a:endParaRPr b="1" i="0" sz="22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c3254402b_0_91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203" name="Google Shape;203;g2cc3254402b_0_9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204" name="Google Shape;204;g2cc3254402b_0_9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205" name="Google Shape;205;g2cc3254402b_0_9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2cc3254402b_0_9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g2cc3254402b_0_91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cc3254402b_0_9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cc3254402b_0_9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cc3254402b_0_9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cc3254402b_0_9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cc3254402b_0_91"/>
          <p:cNvSpPr txBox="1"/>
          <p:nvPr/>
        </p:nvSpPr>
        <p:spPr>
          <a:xfrm>
            <a:off x="3763626" y="8808175"/>
            <a:ext cx="1398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Size</a:t>
            </a:r>
            <a:r>
              <a:rPr b="0" i="0" lang="en-US" sz="24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따라 5가지 Model이 존재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g2cc3254402b_0_91"/>
          <p:cNvGrpSpPr/>
          <p:nvPr/>
        </p:nvGrpSpPr>
        <p:grpSpPr>
          <a:xfrm>
            <a:off x="4310615" y="4978300"/>
            <a:ext cx="12603649" cy="3603200"/>
            <a:chOff x="4310615" y="4396650"/>
            <a:chExt cx="12603649" cy="3603200"/>
          </a:xfrm>
        </p:grpSpPr>
        <p:pic>
          <p:nvPicPr>
            <p:cNvPr id="214" name="Google Shape;214;g2cc3254402b_0_9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10615" y="4396650"/>
              <a:ext cx="12603649" cy="360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g2cc3254402b_0_91"/>
            <p:cNvSpPr/>
            <p:nvPr/>
          </p:nvSpPr>
          <p:spPr>
            <a:xfrm>
              <a:off x="4346625" y="6147350"/>
              <a:ext cx="12522300" cy="631500"/>
            </a:xfrm>
            <a:prstGeom prst="rect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2cc3254402b_0_91"/>
            <p:cNvSpPr/>
            <p:nvPr/>
          </p:nvSpPr>
          <p:spPr>
            <a:xfrm>
              <a:off x="4346625" y="7296100"/>
              <a:ext cx="12522300" cy="631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g2cc3254402b_0_91"/>
          <p:cNvSpPr txBox="1"/>
          <p:nvPr/>
        </p:nvSpPr>
        <p:spPr>
          <a:xfrm>
            <a:off x="3763626" y="9235325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실험 모델[2] : </a:t>
            </a:r>
            <a:r>
              <a:rPr b="1" i="0" lang="en-US" sz="2799" u="none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b="1" i="0" lang="en-US" sz="2799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g2cc3254402b_0_91"/>
          <p:cNvGrpSpPr/>
          <p:nvPr/>
        </p:nvGrpSpPr>
        <p:grpSpPr>
          <a:xfrm>
            <a:off x="4310500" y="3566000"/>
            <a:ext cx="12603600" cy="1261800"/>
            <a:chOff x="4310500" y="3566000"/>
            <a:chExt cx="12603600" cy="1261800"/>
          </a:xfrm>
        </p:grpSpPr>
        <p:sp>
          <p:nvSpPr>
            <p:cNvPr id="219" name="Google Shape;219;g2cc3254402b_0_91"/>
            <p:cNvSpPr/>
            <p:nvPr/>
          </p:nvSpPr>
          <p:spPr>
            <a:xfrm>
              <a:off x="4310500" y="3566000"/>
              <a:ext cx="12603600" cy="12618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g2cc3254402b_0_91"/>
            <p:cNvGrpSpPr/>
            <p:nvPr/>
          </p:nvGrpSpPr>
          <p:grpSpPr>
            <a:xfrm>
              <a:off x="4724397" y="3790400"/>
              <a:ext cx="11798716" cy="861900"/>
              <a:chOff x="4459558" y="5695850"/>
              <a:chExt cx="11798716" cy="861900"/>
            </a:xfrm>
          </p:grpSpPr>
          <p:sp>
            <p:nvSpPr>
              <p:cNvPr id="221" name="Google Shape;221;g2cc3254402b_0_91"/>
              <p:cNvSpPr txBox="1"/>
              <p:nvPr/>
            </p:nvSpPr>
            <p:spPr>
              <a:xfrm>
                <a:off x="4459558" y="5911400"/>
                <a:ext cx="33855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PreProcessing Data</a:t>
                </a:r>
                <a:endParaRPr b="0" i="0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2" name="Google Shape;222;g2cc3254402b_0_91"/>
              <p:cNvSpPr/>
              <p:nvPr/>
            </p:nvSpPr>
            <p:spPr>
              <a:xfrm>
                <a:off x="82132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g2cc3254402b_0_91"/>
              <p:cNvSpPr txBox="1"/>
              <p:nvPr/>
            </p:nvSpPr>
            <p:spPr>
              <a:xfrm>
                <a:off x="9063599" y="5896400"/>
                <a:ext cx="26109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Whisper Model</a:t>
                </a:r>
                <a:endParaRPr b="1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4" name="Google Shape;224;g2cc3254402b_0_91"/>
              <p:cNvSpPr/>
              <p:nvPr/>
            </p:nvSpPr>
            <p:spPr>
              <a:xfrm>
                <a:off x="12423488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g2cc3254402b_0_91"/>
              <p:cNvSpPr txBox="1"/>
              <p:nvPr/>
            </p:nvSpPr>
            <p:spPr>
              <a:xfrm>
                <a:off x="13462274" y="5911400"/>
                <a:ext cx="27960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STT Data</a:t>
                </a:r>
                <a:endParaRPr b="0" i="0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26" name="Google Shape;226;g2cc3254402b_0_91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Whisper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c3254402b_0_160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232" name="Google Shape;232;g2cc3254402b_0_160"/>
          <p:cNvSpPr/>
          <p:nvPr/>
        </p:nvSpPr>
        <p:spPr>
          <a:xfrm rot="5400000">
            <a:off x="13640200" y="4263825"/>
            <a:ext cx="2627100" cy="1947000"/>
          </a:xfrm>
          <a:prstGeom prst="rightArrowCallout">
            <a:avLst>
              <a:gd fmla="val 36126" name="adj1"/>
              <a:gd fmla="val 38153" name="adj2"/>
              <a:gd fmla="val 25000" name="adj3"/>
              <a:gd fmla="val 2909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cc3254402b_0_16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234" name="Google Shape;234;g2cc3254402b_0_16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235" name="Google Shape;235;g2cc3254402b_0_16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g2cc3254402b_0_16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g2cc3254402b_0_160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cc3254402b_0_16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c3254402b_0_16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cc3254402b_0_16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c3254402b_0_16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cc3254402b_0_160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Whisper </a:t>
            </a:r>
            <a:r>
              <a:rPr b="1" i="0" lang="en-US" sz="2799" u="none" cap="none" strike="noStrike">
                <a:solidFill>
                  <a:srgbClr val="373737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2cc3254402b_0_160"/>
          <p:cNvGrpSpPr/>
          <p:nvPr/>
        </p:nvGrpSpPr>
        <p:grpSpPr>
          <a:xfrm>
            <a:off x="4459558" y="3834525"/>
            <a:ext cx="11945716" cy="948000"/>
            <a:chOff x="4459558" y="5652800"/>
            <a:chExt cx="11945716" cy="948000"/>
          </a:xfrm>
        </p:grpSpPr>
        <p:sp>
          <p:nvSpPr>
            <p:cNvPr id="244" name="Google Shape;244;g2cc3254402b_0_160"/>
            <p:cNvSpPr txBox="1"/>
            <p:nvPr/>
          </p:nvSpPr>
          <p:spPr>
            <a:xfrm>
              <a:off x="4459558" y="5911400"/>
              <a:ext cx="338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 Data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" name="Google Shape;245;g2cc3254402b_0_160"/>
            <p:cNvSpPr/>
            <p:nvPr/>
          </p:nvSpPr>
          <p:spPr>
            <a:xfrm>
              <a:off x="82132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2cc3254402b_0_160"/>
            <p:cNvSpPr txBox="1"/>
            <p:nvPr/>
          </p:nvSpPr>
          <p:spPr>
            <a:xfrm>
              <a:off x="9444686" y="5652800"/>
              <a:ext cx="23355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rgbClr val="373737"/>
                  </a:solidFill>
                  <a:highlight>
                    <a:srgbClr val="F4CCCC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Large</a:t>
              </a: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Model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Google Shape;247;g2cc3254402b_0_160"/>
            <p:cNvSpPr/>
            <p:nvPr/>
          </p:nvSpPr>
          <p:spPr>
            <a:xfrm>
              <a:off x="12476325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cc3254402b_0_160"/>
            <p:cNvSpPr txBox="1"/>
            <p:nvPr/>
          </p:nvSpPr>
          <p:spPr>
            <a:xfrm>
              <a:off x="13462274" y="5911400"/>
              <a:ext cx="2943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STT Data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9" name="Google Shape;249;g2cc3254402b_0_160"/>
          <p:cNvGrpSpPr/>
          <p:nvPr/>
        </p:nvGrpSpPr>
        <p:grpSpPr>
          <a:xfrm>
            <a:off x="3977200" y="5471350"/>
            <a:ext cx="7433275" cy="3273600"/>
            <a:chOff x="3596200" y="5395150"/>
            <a:chExt cx="7433275" cy="3273600"/>
          </a:xfrm>
        </p:grpSpPr>
        <p:sp>
          <p:nvSpPr>
            <p:cNvPr id="250" name="Google Shape;250;g2cc3254402b_0_160"/>
            <p:cNvSpPr/>
            <p:nvPr/>
          </p:nvSpPr>
          <p:spPr>
            <a:xfrm>
              <a:off x="3596200" y="5395150"/>
              <a:ext cx="7134600" cy="3273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2cc3254402b_0_160"/>
            <p:cNvSpPr txBox="1"/>
            <p:nvPr/>
          </p:nvSpPr>
          <p:spPr>
            <a:xfrm>
              <a:off x="4016520" y="5849825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GPU vRam</a:t>
              </a:r>
              <a:endParaRPr b="1" i="0" sz="14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cc3254402b_0_160"/>
            <p:cNvSpPr txBox="1"/>
            <p:nvPr/>
          </p:nvSpPr>
          <p:spPr>
            <a:xfrm>
              <a:off x="4016520" y="7364388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Inference Time</a:t>
              </a:r>
              <a:endParaRPr b="1" i="0" sz="1400" u="none" cap="none" strike="noStrik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cc3254402b_0_160"/>
            <p:cNvSpPr txBox="1"/>
            <p:nvPr/>
          </p:nvSpPr>
          <p:spPr>
            <a:xfrm>
              <a:off x="4031375" y="7922100"/>
              <a:ext cx="6998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영상(음성) 기준 </a:t>
              </a:r>
              <a:r>
                <a:rPr b="1" i="0" lang="en-US" sz="2799" u="none" cap="none" strike="noStrike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150초 내외 소요</a:t>
              </a:r>
              <a:endParaRPr b="1" i="0" sz="2799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g2cc3254402b_0_160"/>
            <p:cNvSpPr txBox="1"/>
            <p:nvPr/>
          </p:nvSpPr>
          <p:spPr>
            <a:xfrm>
              <a:off x="4031387" y="6332351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11.0GB 점유</a:t>
              </a:r>
              <a:endParaRPr b="1" i="0" sz="2799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5" name="Google Shape;255;g2cc3254402b_0_160"/>
          <p:cNvGrpSpPr/>
          <p:nvPr/>
        </p:nvGrpSpPr>
        <p:grpSpPr>
          <a:xfrm>
            <a:off x="13579019" y="6855675"/>
            <a:ext cx="3621300" cy="2270275"/>
            <a:chOff x="13579019" y="6474675"/>
            <a:chExt cx="3621300" cy="2270275"/>
          </a:xfrm>
        </p:grpSpPr>
        <p:sp>
          <p:nvSpPr>
            <p:cNvPr id="256" name="Google Shape;256;g2cc3254402b_0_160"/>
            <p:cNvSpPr txBox="1"/>
            <p:nvPr/>
          </p:nvSpPr>
          <p:spPr>
            <a:xfrm>
              <a:off x="13579019" y="6763150"/>
              <a:ext cx="3621300" cy="19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*.srt </a:t>
              </a:r>
              <a:r>
                <a:rPr b="0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(일반 자막 파일)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*.vtt </a:t>
              </a:r>
              <a:r>
                <a:rPr b="0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(웹용 자막 파일)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*.json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*.txt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7" name="Google Shape;257;g2cc3254402b_0_160"/>
            <p:cNvSpPr txBox="1"/>
            <p:nvPr/>
          </p:nvSpPr>
          <p:spPr>
            <a:xfrm>
              <a:off x="13579024" y="6474675"/>
              <a:ext cx="10902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9"/>
                <a:buFont typeface="Arial"/>
                <a:buNone/>
              </a:pPr>
              <a:r>
                <a:rPr b="1" i="0" lang="en-US" sz="1299" u="none" cap="none" strike="noStrike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 [부록] 확인</a:t>
              </a:r>
              <a:endParaRPr b="1" i="0" sz="1299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c3254402b_0_113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263" name="Google Shape;263;g2cc3254402b_0_11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" r="-28" t="0"/>
            </a:stretch>
          </a:blipFill>
          <a:ln>
            <a:noFill/>
          </a:ln>
        </p:spPr>
      </p:sp>
      <p:sp>
        <p:nvSpPr>
          <p:cNvPr id="264" name="Google Shape;264;g2cc3254402b_0_11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6" l="0" r="0" t="-15227"/>
            </a:stretch>
          </a:blipFill>
          <a:ln>
            <a:noFill/>
          </a:ln>
        </p:spPr>
      </p:sp>
      <p:sp>
        <p:nvSpPr>
          <p:cNvPr id="265" name="Google Shape;265;g2cc3254402b_0_11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g2cc3254402b_0_11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g2cc3254402b_0_11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cc3254402b_0_113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cc3254402b_0_113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cc3254402b_0_11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cc3254402b_0_11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g2cc3254402b_0_113"/>
          <p:cNvGrpSpPr/>
          <p:nvPr/>
        </p:nvGrpSpPr>
        <p:grpSpPr>
          <a:xfrm>
            <a:off x="3964625" y="5762213"/>
            <a:ext cx="13053487" cy="2049125"/>
            <a:chOff x="3964625" y="3746375"/>
            <a:chExt cx="13053487" cy="2049125"/>
          </a:xfrm>
        </p:grpSpPr>
        <p:pic>
          <p:nvPicPr>
            <p:cNvPr id="273" name="Google Shape;273;g2cc3254402b_0_113"/>
            <p:cNvPicPr preferRelativeResize="0"/>
            <p:nvPr/>
          </p:nvPicPr>
          <p:blipFill rotWithShape="1">
            <a:blip r:embed="rId8">
              <a:alphaModFix/>
            </a:blip>
            <a:srcRect b="60638" l="6445" r="0" t="8576"/>
            <a:stretch/>
          </p:blipFill>
          <p:spPr>
            <a:xfrm>
              <a:off x="3964625" y="3746375"/>
              <a:ext cx="8303104" cy="2049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g2cc3254402b_0_113"/>
            <p:cNvCxnSpPr/>
            <p:nvPr/>
          </p:nvCxnSpPr>
          <p:spPr>
            <a:xfrm>
              <a:off x="4833235" y="5390435"/>
              <a:ext cx="7815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5" name="Google Shape;275;g2cc3254402b_0_113"/>
            <p:cNvSpPr txBox="1"/>
            <p:nvPr/>
          </p:nvSpPr>
          <p:spPr>
            <a:xfrm>
              <a:off x="11608212" y="5079239"/>
              <a:ext cx="5409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0" i="1" lang="en-US" sz="22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vRam 약 1GB 기본 점유</a:t>
              </a:r>
              <a:endParaRPr b="0" i="1" sz="22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6" name="Google Shape;276;g2cc3254402b_0_113"/>
            <p:cNvCxnSpPr/>
            <p:nvPr/>
          </p:nvCxnSpPr>
          <p:spPr>
            <a:xfrm>
              <a:off x="11663425" y="4036150"/>
              <a:ext cx="4035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g2cc3254402b_0_113"/>
            <p:cNvCxnSpPr/>
            <p:nvPr/>
          </p:nvCxnSpPr>
          <p:spPr>
            <a:xfrm>
              <a:off x="11663425" y="5390425"/>
              <a:ext cx="4035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g2cc3254402b_0_113"/>
            <p:cNvCxnSpPr/>
            <p:nvPr/>
          </p:nvCxnSpPr>
          <p:spPr>
            <a:xfrm>
              <a:off x="12066925" y="4036150"/>
              <a:ext cx="20700" cy="13971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g2cc3254402b_0_113"/>
            <p:cNvSpPr txBox="1"/>
            <p:nvPr/>
          </p:nvSpPr>
          <p:spPr>
            <a:xfrm>
              <a:off x="11369012" y="4406664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: </a:t>
              </a:r>
              <a:r>
                <a:rPr b="1" i="0" lang="en-US" sz="2799" u="none" cap="none" strike="noStrike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2.5GB 점유</a:t>
              </a:r>
              <a:endParaRPr b="1" i="0" sz="2799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80" name="Google Shape;280;g2cc3254402b_0_113"/>
          <p:cNvSpPr txBox="1"/>
          <p:nvPr/>
        </p:nvSpPr>
        <p:spPr>
          <a:xfrm>
            <a:off x="3864120" y="5248600"/>
            <a:ext cx="543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 vRam</a:t>
            </a:r>
            <a:endParaRPr b="1" i="0" sz="1400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cc3254402b_0_113"/>
          <p:cNvSpPr txBox="1"/>
          <p:nvPr/>
        </p:nvSpPr>
        <p:spPr>
          <a:xfrm>
            <a:off x="3864120" y="8432850"/>
            <a:ext cx="543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Inference Time</a:t>
            </a:r>
            <a:endParaRPr b="1" i="0" sz="1400" u="none" cap="none" strike="noStrik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cc3254402b_0_113"/>
          <p:cNvSpPr txBox="1"/>
          <p:nvPr/>
        </p:nvSpPr>
        <p:spPr>
          <a:xfrm>
            <a:off x="3878971" y="8990550"/>
            <a:ext cx="723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10분 영상(음성) 기준 </a:t>
            </a:r>
            <a:r>
              <a:rPr b="1" i="0" lang="en-US" sz="2799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약 30초 내외 소요</a:t>
            </a:r>
            <a:endParaRPr b="1" i="0" sz="2799" u="none" cap="none" strike="noStrike">
              <a:solidFill>
                <a:srgbClr val="6D5F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3" name="Google Shape;283;g2cc3254402b_0_113"/>
          <p:cNvGrpSpPr/>
          <p:nvPr/>
        </p:nvGrpSpPr>
        <p:grpSpPr>
          <a:xfrm>
            <a:off x="4459558" y="3834525"/>
            <a:ext cx="12499212" cy="948000"/>
            <a:chOff x="4459558" y="5652800"/>
            <a:chExt cx="12499212" cy="948000"/>
          </a:xfrm>
        </p:grpSpPr>
        <p:sp>
          <p:nvSpPr>
            <p:cNvPr id="284" name="Google Shape;284;g2cc3254402b_0_113"/>
            <p:cNvSpPr txBox="1"/>
            <p:nvPr/>
          </p:nvSpPr>
          <p:spPr>
            <a:xfrm>
              <a:off x="4459558" y="5911400"/>
              <a:ext cx="338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 Data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g2cc3254402b_0_113"/>
            <p:cNvSpPr/>
            <p:nvPr/>
          </p:nvSpPr>
          <p:spPr>
            <a:xfrm>
              <a:off x="82132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2cc3254402b_0_113"/>
            <p:cNvSpPr txBox="1"/>
            <p:nvPr/>
          </p:nvSpPr>
          <p:spPr>
            <a:xfrm>
              <a:off x="9444686" y="5652800"/>
              <a:ext cx="23355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highlight>
                    <a:srgbClr val="CFE2F3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Small</a:t>
              </a: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Model</a:t>
              </a:r>
              <a:endParaRPr b="1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g2cc3254402b_0_113"/>
            <p:cNvSpPr/>
            <p:nvPr/>
          </p:nvSpPr>
          <p:spPr>
            <a:xfrm>
              <a:off x="122350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2cc3254402b_0_113"/>
            <p:cNvSpPr txBox="1"/>
            <p:nvPr/>
          </p:nvSpPr>
          <p:spPr>
            <a:xfrm>
              <a:off x="13462270" y="5911400"/>
              <a:ext cx="3496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b="1" i="0" lang="en-US" sz="2799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STT Data</a:t>
              </a:r>
              <a:endParaRPr b="0" i="0" sz="279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89" name="Google Shape;289;g2cc3254402b_0_113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③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Whisper </a:t>
            </a:r>
            <a:r>
              <a:rPr b="1" i="0" lang="en-US" sz="2799" u="none" cap="none" strike="noStrike">
                <a:solidFill>
                  <a:srgbClr val="373737"/>
                </a:solidFill>
                <a:highlight>
                  <a:srgbClr val="CFE2F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"/>
          <p:cNvSpPr/>
          <p:nvPr/>
        </p:nvSpPr>
        <p:spPr>
          <a:xfrm>
            <a:off x="3371429" y="2307494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" l="0" r="0" t="-7"/>
            </a:stretch>
          </a:blipFill>
          <a:ln>
            <a:noFill/>
          </a:ln>
        </p:spPr>
      </p:sp>
      <p:sp>
        <p:nvSpPr>
          <p:cNvPr id="295" name="Google Shape;295;p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2" r="-23" t="0"/>
            </a:stretch>
          </a:blipFill>
          <a:ln>
            <a:noFill/>
          </a:ln>
        </p:spPr>
      </p:sp>
      <p:sp>
        <p:nvSpPr>
          <p:cNvPr id="296" name="Google Shape;296;p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1" l="0" r="0" t="-15230"/>
            </a:stretch>
          </a:blip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Cloud Platform STT &amp; </a:t>
            </a:r>
            <a:r>
              <a:rPr b="1" i="0" lang="en-US" sz="5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Transcribe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"/>
          <p:cNvSpPr txBox="1"/>
          <p:nvPr/>
        </p:nvSpPr>
        <p:spPr>
          <a:xfrm>
            <a:off x="11460175" y="5943375"/>
            <a:ext cx="55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3"/>
          <p:cNvGrpSpPr/>
          <p:nvPr/>
        </p:nvGrpSpPr>
        <p:grpSpPr>
          <a:xfrm>
            <a:off x="3841300" y="3003449"/>
            <a:ext cx="16666318" cy="6224684"/>
            <a:chOff x="3841300" y="3155849"/>
            <a:chExt cx="16666318" cy="6224684"/>
          </a:xfrm>
        </p:grpSpPr>
        <p:grpSp>
          <p:nvGrpSpPr>
            <p:cNvPr id="307" name="Google Shape;307;p3"/>
            <p:cNvGrpSpPr/>
            <p:nvPr/>
          </p:nvGrpSpPr>
          <p:grpSpPr>
            <a:xfrm>
              <a:off x="3841300" y="3155849"/>
              <a:ext cx="16666318" cy="6224684"/>
              <a:chOff x="3841300" y="3155849"/>
              <a:chExt cx="16666318" cy="6224684"/>
            </a:xfrm>
          </p:grpSpPr>
          <p:sp>
            <p:nvSpPr>
              <p:cNvPr id="308" name="Google Shape;308;p3"/>
              <p:cNvSpPr txBox="1"/>
              <p:nvPr/>
            </p:nvSpPr>
            <p:spPr>
              <a:xfrm>
                <a:off x="3985418" y="3155849"/>
                <a:ext cx="165222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0" i="0" lang="en-US" sz="2799" u="none" cap="none" strike="noStrike">
                    <a:solidFill>
                      <a:srgbClr val="373737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② AWS Transcribe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841300" y="3752775"/>
                <a:ext cx="13741500" cy="2580600"/>
              </a:xfrm>
              <a:prstGeom prst="flowChartAlternateProcess">
                <a:avLst/>
              </a:prstGeom>
              <a:solidFill>
                <a:schemeClr val="lt1"/>
              </a:solidFill>
              <a:ln cap="flat" cmpd="sng" w="28575">
                <a:solidFill>
                  <a:srgbClr val="6D5F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8377025" y="7920410"/>
                <a:ext cx="282000" cy="9492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"/>
              <p:cNvSpPr txBox="1"/>
              <p:nvPr/>
            </p:nvSpPr>
            <p:spPr>
              <a:xfrm>
                <a:off x="4189849" y="8949715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2" name="Google Shape;312;p3"/>
              <p:cNvSpPr txBox="1"/>
              <p:nvPr/>
            </p:nvSpPr>
            <p:spPr>
              <a:xfrm>
                <a:off x="9256182" y="8949719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Convert to STT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3" name="Google Shape;313;p3"/>
              <p:cNvSpPr txBox="1"/>
              <p:nvPr/>
            </p:nvSpPr>
            <p:spPr>
              <a:xfrm>
                <a:off x="13973996" y="8949733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99"/>
                  <a:buFont typeface="Arial"/>
                  <a:buNone/>
                </a:pPr>
                <a:r>
                  <a:rPr b="1" i="0" lang="en-US" sz="2799" u="none" cap="none" strike="noStrike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Return: Text File</a:t>
                </a:r>
                <a:endParaRPr b="0" i="0" sz="2799" u="none" cap="none" strike="noStrike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12868694" y="7850365"/>
                <a:ext cx="941100" cy="10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D5F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5" name="Google Shape;315;p3"/>
              <p:cNvPicPr preferRelativeResize="0"/>
              <p:nvPr/>
            </p:nvPicPr>
            <p:blipFill rotWithShape="1">
              <a:blip r:embed="rId8">
                <a:alphaModFix/>
              </a:blip>
              <a:srcRect b="14600" l="8523" r="7744" t="12904"/>
              <a:stretch/>
            </p:blipFill>
            <p:spPr>
              <a:xfrm>
                <a:off x="9672875" y="7203775"/>
                <a:ext cx="2314324" cy="150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41311" y="7850385"/>
                <a:ext cx="4098127" cy="749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3"/>
            <p:cNvPicPr preferRelativeResize="0"/>
            <p:nvPr/>
          </p:nvPicPr>
          <p:blipFill rotWithShape="1">
            <a:blip r:embed="rId10">
              <a:alphaModFix/>
            </a:blip>
            <a:srcRect b="79903" l="0" r="0" t="0"/>
            <a:stretch/>
          </p:blipFill>
          <p:spPr>
            <a:xfrm>
              <a:off x="14243172" y="7397463"/>
              <a:ext cx="2862754" cy="12678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